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62" r:id="rId3"/>
    <p:sldId id="267" r:id="rId4"/>
    <p:sldId id="274" r:id="rId5"/>
    <p:sldId id="263" r:id="rId6"/>
    <p:sldId id="270" r:id="rId7"/>
    <p:sldId id="275" r:id="rId8"/>
    <p:sldId id="276" r:id="rId9"/>
    <p:sldId id="264" r:id="rId10"/>
    <p:sldId id="265" r:id="rId11"/>
    <p:sldId id="269" r:id="rId12"/>
    <p:sldId id="271" r:id="rId13"/>
    <p:sldId id="279" r:id="rId14"/>
    <p:sldId id="272" r:id="rId15"/>
    <p:sldId id="273" r:id="rId16"/>
    <p:sldId id="266" r:id="rId17"/>
    <p:sldId id="280" r:id="rId18"/>
    <p:sldId id="277" r:id="rId19"/>
    <p:sldId id="268" r:id="rId20"/>
    <p:sldId id="278" r:id="rId2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5" autoAdjust="0"/>
    <p:restoredTop sz="86575" autoAdjust="0"/>
  </p:normalViewPr>
  <p:slideViewPr>
    <p:cSldViewPr>
      <p:cViewPr varScale="1">
        <p:scale>
          <a:sx n="107" d="100"/>
          <a:sy n="107" d="100"/>
        </p:scale>
        <p:origin x="636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9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What should be altered to get a web page?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33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Meta: broker/</a:t>
            </a:r>
            <a:r>
              <a:rPr lang="en-US" dirty="0" err="1"/>
              <a:t>pastebin</a:t>
            </a:r>
            <a:r>
              <a:rPr lang="en-US" baseline="0" dirty="0"/>
              <a:t> – </a:t>
            </a:r>
            <a:r>
              <a:rPr lang="en-US" baseline="0" dirty="0" err="1"/>
              <a:t>gradle</a:t>
            </a:r>
            <a:r>
              <a:rPr lang="en-US" baseline="0"/>
              <a:t> 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0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baerbak.com/contac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Hyper Text Transfer Protocol</a:t>
            </a:r>
          </a:p>
          <a:p>
            <a:pPr>
              <a:defRPr/>
            </a:pPr>
            <a:r>
              <a:rPr lang="en-US" dirty="0"/>
              <a:t>HTTP</a:t>
            </a:r>
            <a:endParaRPr lang="en-US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noProof="0" dirty="0" err="1"/>
              <a:t>ttp</a:t>
            </a:r>
            <a:r>
              <a:rPr lang="en-US" noProof="0" dirty="0"/>
              <a:t> version 1.1. defines 4 verbs (ok, some more…)</a:t>
            </a:r>
          </a:p>
          <a:p>
            <a:endParaRPr lang="en-US" dirty="0"/>
          </a:p>
          <a:p>
            <a:endParaRPr lang="en-US" noProof="0" dirty="0"/>
          </a:p>
          <a:p>
            <a:endParaRPr lang="en-US" dirty="0"/>
          </a:p>
          <a:p>
            <a:endParaRPr lang="en-US" noProof="0" dirty="0"/>
          </a:p>
          <a:p>
            <a:endParaRPr lang="en-US" dirty="0"/>
          </a:p>
          <a:p>
            <a:r>
              <a:rPr lang="en-US" noProof="0" dirty="0"/>
              <a:t>… which are basically the </a:t>
            </a:r>
            <a:r>
              <a:rPr lang="en-US" b="1" noProof="0" dirty="0"/>
              <a:t>database verbs</a:t>
            </a:r>
          </a:p>
          <a:p>
            <a:pPr lvl="1"/>
            <a:r>
              <a:rPr lang="en-US" b="1" dirty="0"/>
              <a:t>CRUD	Create, Read, Update, Delete</a:t>
            </a:r>
          </a:p>
          <a:p>
            <a:pPr lvl="1"/>
            <a:endParaRPr lang="en-US" b="1" noProof="0" dirty="0"/>
          </a:p>
          <a:p>
            <a:r>
              <a:rPr lang="en-US" b="1" i="1" dirty="0"/>
              <a:t>These form the core of the REST architectural style…</a:t>
            </a:r>
            <a:endParaRPr lang="en-US" i="1" noProof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85900"/>
            <a:ext cx="69723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9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29439-D48E-4D0C-87EB-A3B74E3E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34BA9-0942-4CFB-9F67-0FDB6F630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GET is the ‘first and original verb’, and the one most traffic uses on WWW</a:t>
            </a:r>
          </a:p>
          <a:p>
            <a:pPr lvl="1"/>
            <a:r>
              <a:rPr lang="da-DK" dirty="0"/>
              <a:t>Browing web pages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lvl="1"/>
            <a:r>
              <a:rPr lang="da-DK" dirty="0"/>
              <a:t>Or even make searches on the web server</a:t>
            </a:r>
          </a:p>
          <a:p>
            <a:pPr lvl="1"/>
            <a:endParaRPr lang="da-DK" dirty="0"/>
          </a:p>
          <a:p>
            <a:r>
              <a:rPr lang="da-DK" dirty="0"/>
              <a:t>GET is idempotent</a:t>
            </a:r>
          </a:p>
          <a:p>
            <a:pPr lvl="1"/>
            <a:r>
              <a:rPr lang="da-DK" dirty="0"/>
              <a:t>Call once or 100 times, the output is the same</a:t>
            </a:r>
          </a:p>
          <a:p>
            <a:pPr lvl="1"/>
            <a:r>
              <a:rPr lang="da-DK" b="1" dirty="0"/>
              <a:t>It is an ‘accessor’ / ‘query’ method!</a:t>
            </a:r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D4261-72E9-40A1-8B5A-461BAE2E8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3F72C-010D-42D9-83D5-04EA7D27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19774-E371-4DFD-8543-21960A3B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FA4935E-6E5C-4F3C-B079-67492C23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108" y="2120900"/>
            <a:ext cx="4238625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029A7CF9-28B5-47ED-A4D7-CCC6B3C54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18" y="3543300"/>
            <a:ext cx="6710363" cy="33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1D5E7E-3342-49C9-9615-9C357CBF6112}"/>
              </a:ext>
            </a:extLst>
          </p:cNvPr>
          <p:cNvCxnSpPr>
            <a:cxnSpLocks/>
          </p:cNvCxnSpPr>
          <p:nvPr/>
        </p:nvCxnSpPr>
        <p:spPr>
          <a:xfrm flipH="1" flipV="1">
            <a:off x="6477000" y="3882791"/>
            <a:ext cx="1412082" cy="65110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54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73457-A2AD-4C62-95FC-FFCD7801F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FEC4E-97C8-437C-BB34-BD1F0CB52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POST means ‘create’</a:t>
            </a:r>
          </a:p>
          <a:p>
            <a:pPr lvl="1"/>
            <a:r>
              <a:rPr lang="da-DK" i="1" dirty="0"/>
              <a:t>That is, create new resources/information on the server</a:t>
            </a:r>
          </a:p>
          <a:p>
            <a:pPr lvl="1"/>
            <a:r>
              <a:rPr lang="da-DK" b="1" dirty="0"/>
              <a:t>It is a ‘mutator’/’command’ method</a:t>
            </a:r>
          </a:p>
          <a:p>
            <a:endParaRPr lang="da-DK" b="1" dirty="0"/>
          </a:p>
          <a:p>
            <a:r>
              <a:rPr lang="da-DK" dirty="0"/>
              <a:t>Consider ‘paystation.addPayment(5);’</a:t>
            </a:r>
          </a:p>
          <a:p>
            <a:pPr lvl="1"/>
            <a:r>
              <a:rPr lang="da-DK" dirty="0"/>
              <a:t>Command pattern: </a:t>
            </a:r>
            <a:r>
              <a:rPr lang="da-DK" i="1" dirty="0"/>
              <a:t>Convert method call to an object</a:t>
            </a:r>
          </a:p>
          <a:p>
            <a:r>
              <a:rPr lang="da-DK" i="1" dirty="0"/>
              <a:t>Now, consider that ‘paystation’ is on the server side</a:t>
            </a:r>
          </a:p>
          <a:p>
            <a:pPr lvl="1"/>
            <a:r>
              <a:rPr lang="da-DK" dirty="0"/>
              <a:t>POST allows us to </a:t>
            </a:r>
            <a:r>
              <a:rPr lang="da-DK" b="1" i="1" dirty="0"/>
              <a:t>create a command object</a:t>
            </a:r>
            <a:r>
              <a:rPr lang="da-DK" b="1" dirty="0"/>
              <a:t> </a:t>
            </a:r>
          </a:p>
          <a:p>
            <a:pPr lvl="2"/>
            <a:r>
              <a:rPr lang="da-DK" dirty="0"/>
              <a:t>POST /paystation HTTP/1.1</a:t>
            </a:r>
          </a:p>
          <a:p>
            <a:pPr lvl="2"/>
            <a:r>
              <a:rPr lang="da-DK" dirty="0"/>
              <a:t>Body { method: ‘addPayment’, argument: ‘5’ }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5A531-5777-4CFB-AC1A-95AC91FE0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482C8-71E3-4508-927F-F730375A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9E046-7949-40B0-9033-D43FDAE9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09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C4DB0-7208-7AC6-2497-456553D5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98D59-F9D4-574A-01C2-246A2F476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A ‘Pastebin’ server accepting contents on its /bin path. Contents encoded as JSON.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Reply: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CF322-3DC5-29A1-67B4-FFC9960F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0E941-A1C6-9ADC-2DE8-7E2AD39D4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61ED2-5C3B-3D30-8FBC-68F8D9C5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29D49CC-5B7C-2E8B-8DC4-630FED3BC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790700"/>
            <a:ext cx="8763000" cy="23907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06652BE-45C5-7DF1-95C9-8B807A35E79C}"/>
              </a:ext>
            </a:extLst>
          </p:cNvPr>
          <p:cNvSpPr/>
          <p:nvPr/>
        </p:nvSpPr>
        <p:spPr>
          <a:xfrm>
            <a:off x="228600" y="1943100"/>
            <a:ext cx="1676400" cy="3042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46B6F2-F11D-1D79-EB1A-A8E4AA54CA02}"/>
              </a:ext>
            </a:extLst>
          </p:cNvPr>
          <p:cNvSpPr/>
          <p:nvPr/>
        </p:nvSpPr>
        <p:spPr>
          <a:xfrm>
            <a:off x="228600" y="2857500"/>
            <a:ext cx="2743200" cy="22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2475EE-7DDB-3525-0467-D1FB1E31A6D6}"/>
              </a:ext>
            </a:extLst>
          </p:cNvPr>
          <p:cNvSpPr/>
          <p:nvPr/>
        </p:nvSpPr>
        <p:spPr>
          <a:xfrm>
            <a:off x="76200" y="3467630"/>
            <a:ext cx="2590800" cy="74030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18A9430-C708-D0E6-10E2-7EB4C67AB2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3390900"/>
            <a:ext cx="3171825" cy="1819275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6BF3B19-0F31-21F0-54DB-7235E7F5B173}"/>
              </a:ext>
            </a:extLst>
          </p:cNvPr>
          <p:cNvCxnSpPr/>
          <p:nvPr/>
        </p:nvCxnSpPr>
        <p:spPr>
          <a:xfrm flipV="1">
            <a:off x="1790700" y="4533900"/>
            <a:ext cx="27051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27BC05C6-B134-835A-1F68-4A68437D98FE}"/>
              </a:ext>
            </a:extLst>
          </p:cNvPr>
          <p:cNvSpPr/>
          <p:nvPr/>
        </p:nvSpPr>
        <p:spPr>
          <a:xfrm>
            <a:off x="4572000" y="3314171"/>
            <a:ext cx="2209800" cy="305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DB1909-6567-25E9-7D8F-2302D2519BD8}"/>
              </a:ext>
            </a:extLst>
          </p:cNvPr>
          <p:cNvSpPr/>
          <p:nvPr/>
        </p:nvSpPr>
        <p:spPr>
          <a:xfrm>
            <a:off x="4724400" y="3924300"/>
            <a:ext cx="2971800" cy="2571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64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753AE-E449-47AD-A5FB-6CC1D412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PUT,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1D0AF-9EFF-49EB-813E-717258E73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... Will we return to </a:t>
            </a:r>
            <a:r>
              <a:rPr lang="da-DK" dirty="0" err="1"/>
              <a:t>later</a:t>
            </a:r>
            <a:r>
              <a:rPr lang="da-DK" dirty="0"/>
              <a:t>, </a:t>
            </a:r>
            <a:r>
              <a:rPr lang="da-DK" dirty="0" err="1"/>
              <a:t>when</a:t>
            </a:r>
            <a:r>
              <a:rPr lang="da-DK" dirty="0"/>
              <a:t> </a:t>
            </a:r>
            <a:r>
              <a:rPr lang="da-DK" dirty="0" err="1"/>
              <a:t>we</a:t>
            </a:r>
            <a:r>
              <a:rPr lang="da-DK" dirty="0"/>
              <a:t> </a:t>
            </a:r>
            <a:r>
              <a:rPr lang="da-DK" dirty="0" err="1"/>
              <a:t>discuss</a:t>
            </a:r>
            <a:r>
              <a:rPr lang="da-DK" dirty="0"/>
              <a:t> REST...</a:t>
            </a:r>
          </a:p>
          <a:p>
            <a:endParaRPr lang="en-US" dirty="0"/>
          </a:p>
          <a:p>
            <a:r>
              <a:rPr lang="en-US" dirty="0"/>
              <a:t>PUT	= update existing information</a:t>
            </a:r>
          </a:p>
          <a:p>
            <a:endParaRPr lang="en-US" dirty="0"/>
          </a:p>
          <a:p>
            <a:r>
              <a:rPr lang="en-US" dirty="0"/>
              <a:t>DELETE	= (guess </a:t>
            </a:r>
            <a:r>
              <a:rPr lang="en-US" dirty="0">
                <a:sym typeface="Wingdings" panose="05000000000000000000" pitchFamily="2" charset="2"/>
              </a:rPr>
              <a:t>)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CRUD = Create, Read, Update, Delete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HTTP is basically a database protocol on shared resources 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AD659-6132-4915-A310-9DE386DAE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A483F-D63C-4E58-B414-3D826540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D0E76-E6C0-4CAF-B872-8D5FCCFED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25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FFFD-A76C-4A32-9829-98F32EA83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Failures in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10A37-DD4A-47F6-8F3F-6DB179FE6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 lot of things can and will go wrong in distributed systems</a:t>
            </a:r>
          </a:p>
          <a:p>
            <a:pPr lvl="1"/>
            <a:r>
              <a:rPr lang="da-DK" dirty="0"/>
              <a:t>The server has crashed</a:t>
            </a:r>
          </a:p>
          <a:p>
            <a:pPr lvl="1"/>
            <a:r>
              <a:rPr lang="da-DK" dirty="0"/>
              <a:t>The network has crashed</a:t>
            </a:r>
          </a:p>
          <a:p>
            <a:pPr lvl="1"/>
            <a:r>
              <a:rPr lang="da-DK" dirty="0"/>
              <a:t>Server does not understand what you talk about</a:t>
            </a:r>
          </a:p>
          <a:p>
            <a:pPr lvl="1"/>
            <a:r>
              <a:rPr lang="da-DK" dirty="0"/>
              <a:t>You do not have the proper authorization</a:t>
            </a:r>
          </a:p>
          <a:p>
            <a:r>
              <a:rPr lang="da-DK" dirty="0"/>
              <a:t>We normally use </a:t>
            </a:r>
            <a:r>
              <a:rPr lang="da-DK" i="1" dirty="0"/>
              <a:t>exceptions</a:t>
            </a:r>
            <a:r>
              <a:rPr lang="da-DK" dirty="0"/>
              <a:t> to signal failures</a:t>
            </a:r>
          </a:p>
          <a:p>
            <a:r>
              <a:rPr lang="da-DK" dirty="0"/>
              <a:t>But – does not work over networks </a:t>
            </a:r>
            <a:r>
              <a:rPr lang="da-DK" dirty="0">
                <a:sym typeface="Wingdings" panose="05000000000000000000" pitchFamily="2" charset="2"/>
              </a:rPr>
              <a:t>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The old way:	</a:t>
            </a:r>
            <a:r>
              <a:rPr lang="da-DK" b="1" dirty="0">
                <a:sym typeface="Wingdings" panose="05000000000000000000" pitchFamily="2" charset="2"/>
              </a:rPr>
              <a:t>Error codes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50C9C-0314-4985-B6FD-FDC295F1B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15D43-25D0-4A3C-BDD9-AEE694E18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A174F-96A8-4606-AD8D-410EFF81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7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HTTP Status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Well defined vocabulary of error codes! See Wikipedia</a:t>
            </a:r>
          </a:p>
        </p:txBody>
      </p:sp>
      <p:pic>
        <p:nvPicPr>
          <p:cNvPr id="1026" name="Picture 2" descr="D:\tmp\firefox-download\Screenshot-2017-11-14 List of HTTP status codes - Wikipedi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45165"/>
            <a:ext cx="3068290" cy="36623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tmp\firefox-download\Screenshot-2017-11-14 List of HTTP status codes - Wikipedia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562100"/>
            <a:ext cx="3780473" cy="3733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tmp\firefox-download\Screenshot-2017-11-14 List of HTTP status codes - Wikipedia(2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915" y="1409700"/>
            <a:ext cx="3483121" cy="32004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1714500"/>
            <a:ext cx="4572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ctangle 4"/>
          <p:cNvSpPr/>
          <p:nvPr/>
        </p:nvSpPr>
        <p:spPr>
          <a:xfrm>
            <a:off x="152400" y="2324100"/>
            <a:ext cx="6858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6" name="Rectangle 5"/>
          <p:cNvSpPr/>
          <p:nvPr/>
        </p:nvSpPr>
        <p:spPr>
          <a:xfrm>
            <a:off x="2362200" y="4610100"/>
            <a:ext cx="762000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2362200" y="2705100"/>
            <a:ext cx="1371600" cy="228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5343915" y="2324100"/>
            <a:ext cx="1133085" cy="152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1649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E30E-DDF4-D248-8CE1-4512739AC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have reused these in Broker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0086F-7E97-EA8A-1BB3-48E681D69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probably already used these in Invoker code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if you have added exception handling from </a:t>
            </a:r>
            <a:r>
              <a:rPr lang="en-US" dirty="0" err="1"/>
              <a:t>TeleMed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B71FF-00BE-7812-D42D-F5B4ED0B4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A9906-E9D1-5859-76CF-18A27B1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0887" y="5270500"/>
            <a:ext cx="2895600" cy="304271"/>
          </a:xfrm>
        </p:spPr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B2704-F6CF-2428-0F94-AE5FA002D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6FB919-86D2-A374-F8F4-9916D81BF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85900"/>
            <a:ext cx="7010405" cy="762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FACE4CA-BBEF-8A86-AF23-BE3CAC4B8DF2}"/>
              </a:ext>
            </a:extLst>
          </p:cNvPr>
          <p:cNvSpPr/>
          <p:nvPr/>
        </p:nvSpPr>
        <p:spPr>
          <a:xfrm>
            <a:off x="3124200" y="1943100"/>
            <a:ext cx="26670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5DD0E9-43FB-0C5F-693F-4EAF34729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82" y="2859157"/>
            <a:ext cx="4963218" cy="1247949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221040A-5C4E-6174-F9AC-38F89153B472}"/>
              </a:ext>
            </a:extLst>
          </p:cNvPr>
          <p:cNvSpPr/>
          <p:nvPr/>
        </p:nvSpPr>
        <p:spPr>
          <a:xfrm>
            <a:off x="2438400" y="3695700"/>
            <a:ext cx="3505200" cy="2286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67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Fact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418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1409700"/>
            <a:ext cx="6838950" cy="7381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644" y="2338325"/>
            <a:ext cx="5214937" cy="28888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8767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35CA8-F299-4D00-868D-1C5B198A8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Media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5BB3E-5132-466A-A620-B52E2E20D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The requestor and the replier need to agree on the </a:t>
            </a:r>
            <a:r>
              <a:rPr lang="da-DK" i="1" dirty="0"/>
              <a:t>dataformat</a:t>
            </a:r>
            <a:r>
              <a:rPr lang="da-DK" dirty="0"/>
              <a:t> that data is exchanged in</a:t>
            </a:r>
          </a:p>
          <a:p>
            <a:pPr lvl="1"/>
            <a:r>
              <a:rPr lang="da-DK" dirty="0"/>
              <a:t>Media types, defined by IANA </a:t>
            </a:r>
          </a:p>
          <a:p>
            <a:pPr lvl="2"/>
            <a:r>
              <a:rPr lang="da-DK" dirty="0"/>
              <a:t>Internet Assigned Number Authority</a:t>
            </a:r>
          </a:p>
          <a:p>
            <a:r>
              <a:rPr lang="da-DK" dirty="0"/>
              <a:t>Well known types</a:t>
            </a:r>
          </a:p>
          <a:p>
            <a:pPr lvl="1"/>
            <a:r>
              <a:rPr lang="da-DK" dirty="0"/>
              <a:t>text/html:		HTML formatted text</a:t>
            </a:r>
          </a:p>
          <a:p>
            <a:pPr lvl="1"/>
            <a:r>
              <a:rPr lang="da-DK" dirty="0"/>
              <a:t>image/gif:	Image in the GIF format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application/xml:	XML format</a:t>
            </a:r>
          </a:p>
          <a:p>
            <a:pPr lvl="1"/>
            <a:r>
              <a:rPr lang="da-DK" dirty="0"/>
              <a:t>application/json:	JSON format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2910D-0A02-4C16-97CD-ED9B6EE9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8EA0A-8460-4A28-A6B4-EDC145EF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8CC51-CE68-436E-8FA9-45B6453B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CF30430-604A-4E5B-AAE2-5985B88B5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946" y="3771900"/>
            <a:ext cx="3536492" cy="8265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E0254CD-090A-4EB7-897F-079A9B6E5CD9}"/>
              </a:ext>
            </a:extLst>
          </p:cNvPr>
          <p:cNvCxnSpPr>
            <a:cxnSpLocks/>
          </p:cNvCxnSpPr>
          <p:nvPr/>
        </p:nvCxnSpPr>
        <p:spPr>
          <a:xfrm flipV="1">
            <a:off x="4876800" y="4381500"/>
            <a:ext cx="457200" cy="45773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D0DC512B-55BC-4113-9141-79377E956463}"/>
              </a:ext>
            </a:extLst>
          </p:cNvPr>
          <p:cNvSpPr/>
          <p:nvPr/>
        </p:nvSpPr>
        <p:spPr>
          <a:xfrm>
            <a:off x="3429000" y="4838700"/>
            <a:ext cx="3276600" cy="45825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 want HTML, please</a:t>
            </a:r>
          </a:p>
        </p:txBody>
      </p:sp>
    </p:spTree>
    <p:extLst>
      <p:ext uri="{BB962C8B-B14F-4D97-AF65-F5344CB8AC3E}">
        <p14:creationId xmlns:p14="http://schemas.microsoft.com/office/powerpoint/2010/main" val="188021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WWW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Tim Berners-Lee	approx. 1989  - 1990</a:t>
            </a:r>
          </a:p>
          <a:p>
            <a:pPr lvl="1"/>
            <a:r>
              <a:rPr lang="en-US" noProof="0" dirty="0"/>
              <a:t>Task:	Sharing research documents at CERN</a:t>
            </a:r>
          </a:p>
          <a:p>
            <a:endParaRPr lang="en-US" noProof="0" dirty="0"/>
          </a:p>
          <a:p>
            <a:r>
              <a:rPr lang="en-US" noProof="0" dirty="0"/>
              <a:t>Solution:</a:t>
            </a:r>
          </a:p>
          <a:p>
            <a:pPr lvl="1"/>
            <a:r>
              <a:rPr lang="en-US" noProof="0" dirty="0"/>
              <a:t>Hypertext protocol over TCP/IP</a:t>
            </a:r>
            <a:br>
              <a:rPr lang="en-US" noProof="0" dirty="0"/>
            </a:br>
            <a:r>
              <a:rPr lang="en-US" noProof="0" dirty="0"/>
              <a:t>for retrieving documents</a:t>
            </a:r>
          </a:p>
          <a:p>
            <a:endParaRPr lang="en-US" noProof="0" dirty="0"/>
          </a:p>
          <a:p>
            <a:r>
              <a:rPr lang="en-US" noProof="0" dirty="0"/>
              <a:t>Actually</a:t>
            </a:r>
            <a:r>
              <a:rPr lang="en-DK" noProof="0" dirty="0"/>
              <a:t>, a</a:t>
            </a:r>
            <a:r>
              <a:rPr lang="en-US" noProof="0" dirty="0"/>
              <a:t> very simple</a:t>
            </a:r>
            <a:br>
              <a:rPr lang="en-US" noProof="0" dirty="0"/>
            </a:br>
            <a:r>
              <a:rPr lang="en-US" noProof="0" dirty="0"/>
              <a:t>text based format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" name="Content Placeholder 8">
            <a:extLst>
              <a:ext uri="{FF2B5EF4-FFF2-40B4-BE49-F238E27FC236}">
                <a16:creationId xmlns:a16="http://schemas.microsoft.com/office/drawing/2014/main" id="{D6076C87-24DF-4CD3-A569-17027DE634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auto">
          <a:xfrm>
            <a:off x="4876800" y="2705100"/>
            <a:ext cx="4013502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879475"/>
            <a:ext cx="1524000" cy="1905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033F76B-110A-6F7E-D57E-0A3F22B9D37E}"/>
              </a:ext>
            </a:extLst>
          </p:cNvPr>
          <p:cNvSpPr/>
          <p:nvPr/>
        </p:nvSpPr>
        <p:spPr>
          <a:xfrm>
            <a:off x="4876800" y="3086100"/>
            <a:ext cx="6096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149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 is a protocol = interaction requirements</a:t>
            </a:r>
          </a:p>
          <a:p>
            <a:pPr lvl="1"/>
            <a:r>
              <a:rPr lang="en-US" dirty="0"/>
              <a:t>Defining the contract between client and server roles</a:t>
            </a:r>
          </a:p>
          <a:p>
            <a:pPr lvl="1"/>
            <a:r>
              <a:rPr lang="en-US" dirty="0"/>
              <a:t>Basically just exchange of text messages</a:t>
            </a:r>
          </a:p>
          <a:p>
            <a:pPr lvl="2"/>
            <a:r>
              <a:rPr lang="en-US" dirty="0"/>
              <a:t>Defined by a format ala</a:t>
            </a:r>
          </a:p>
          <a:p>
            <a:pPr lvl="3"/>
            <a:r>
              <a:rPr lang="en-US" dirty="0"/>
              <a:t>Verb line (request)		Status line (replies)</a:t>
            </a:r>
          </a:p>
          <a:p>
            <a:pPr lvl="3"/>
            <a:r>
              <a:rPr lang="en-US" dirty="0"/>
              <a:t>Headers – (</a:t>
            </a:r>
            <a:r>
              <a:rPr lang="en-US" dirty="0" err="1"/>
              <a:t>key,value</a:t>
            </a:r>
            <a:r>
              <a:rPr lang="en-US" dirty="0"/>
              <a:t>) pairs</a:t>
            </a:r>
          </a:p>
          <a:p>
            <a:pPr lvl="3"/>
            <a:r>
              <a:rPr lang="en-US" dirty="0"/>
              <a:t>Empty line</a:t>
            </a:r>
          </a:p>
          <a:p>
            <a:pPr lvl="3"/>
            <a:r>
              <a:rPr lang="en-US" dirty="0"/>
              <a:t>“body” = the core contents of the message</a:t>
            </a:r>
          </a:p>
          <a:p>
            <a:pPr lvl="1"/>
            <a:r>
              <a:rPr lang="en-US" dirty="0"/>
              <a:t>Verbs are GET, POST, PUT, DELETE</a:t>
            </a:r>
          </a:p>
          <a:p>
            <a:pPr lvl="1"/>
            <a:r>
              <a:rPr lang="en-US" dirty="0"/>
              <a:t>Media types define data format of the ‘body’</a:t>
            </a:r>
          </a:p>
          <a:p>
            <a:pPr lvl="1"/>
            <a:r>
              <a:rPr lang="en-US" dirty="0"/>
              <a:t>Status codes defines a vocabulary of error types</a:t>
            </a:r>
          </a:p>
          <a:p>
            <a:pPr lvl="2"/>
            <a:r>
              <a:rPr lang="en-US" dirty="0"/>
              <a:t>200 OK and 404 Not Found</a:t>
            </a:r>
          </a:p>
          <a:p>
            <a:pPr lvl="3"/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0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7783A-E09B-44C7-963D-5279AC5A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Just a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064B8-0107-4C17-956A-C0C1D533D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Web, world wide web, HTML, HTTP may seem like one big jumble but they are </a:t>
            </a:r>
            <a:r>
              <a:rPr lang="da-DK" i="1" dirty="0"/>
              <a:t>distinct concepts</a:t>
            </a:r>
            <a:r>
              <a:rPr lang="da-DK" dirty="0"/>
              <a:t> though they were developed in parallel. They have different </a:t>
            </a:r>
            <a:r>
              <a:rPr lang="da-DK" i="1" dirty="0"/>
              <a:t>roles</a:t>
            </a:r>
            <a:r>
              <a:rPr lang="da-DK" dirty="0"/>
              <a:t> to play.</a:t>
            </a:r>
            <a:endParaRPr lang="da-DK" i="1" dirty="0"/>
          </a:p>
          <a:p>
            <a:pPr lvl="1"/>
            <a:r>
              <a:rPr lang="da-DK" dirty="0"/>
              <a:t>HTML: Hypertext Markup Language is a </a:t>
            </a:r>
            <a:r>
              <a:rPr lang="da-DK" b="1" dirty="0"/>
              <a:t>dataformat</a:t>
            </a:r>
            <a:r>
              <a:rPr lang="da-DK" dirty="0"/>
              <a:t>, useful for visual formatting of text document containing images and references (hyperlinks) to </a:t>
            </a:r>
            <a:r>
              <a:rPr lang="da-DK" dirty="0" err="1"/>
              <a:t>other</a:t>
            </a:r>
            <a:r>
              <a:rPr lang="da-DK" dirty="0"/>
              <a:t> documents.</a:t>
            </a:r>
          </a:p>
          <a:p>
            <a:pPr lvl="1"/>
            <a:r>
              <a:rPr lang="da-DK" dirty="0"/>
              <a:t>HTTP: Hypertext Transfer Protocol is an </a:t>
            </a:r>
            <a:r>
              <a:rPr lang="da-DK" b="1" dirty="0"/>
              <a:t>application protocol</a:t>
            </a:r>
            <a:r>
              <a:rPr lang="da-DK" b="1" i="1" dirty="0"/>
              <a:t> </a:t>
            </a:r>
            <a:r>
              <a:rPr lang="da-DK" dirty="0"/>
              <a:t>for distributed information systems. </a:t>
            </a:r>
            <a:r>
              <a:rPr lang="da-DK" sz="1800" dirty="0"/>
              <a:t>(Actually not related to ‘hypertext’ </a:t>
            </a:r>
            <a:r>
              <a:rPr lang="da-DK" sz="1800" dirty="0">
                <a:sym typeface="Wingdings" panose="05000000000000000000" pitchFamily="2" charset="2"/>
              </a:rPr>
              <a:t></a:t>
            </a:r>
            <a:r>
              <a:rPr lang="da-DK" sz="1800" dirty="0"/>
              <a:t>)</a:t>
            </a:r>
            <a:endParaRPr lang="da-DK" dirty="0"/>
          </a:p>
          <a:p>
            <a:pPr lvl="1"/>
            <a:r>
              <a:rPr lang="da-DK" dirty="0"/>
              <a:t>WWW: The internet-</a:t>
            </a:r>
            <a:r>
              <a:rPr lang="da-DK" dirty="0" err="1"/>
              <a:t>based</a:t>
            </a:r>
            <a:r>
              <a:rPr lang="da-DK" dirty="0"/>
              <a:t> TCP/IP </a:t>
            </a:r>
            <a:r>
              <a:rPr lang="da-DK" b="1" dirty="0"/>
              <a:t>system</a:t>
            </a:r>
            <a:r>
              <a:rPr lang="da-DK" dirty="0"/>
              <a:t> made that used HTML+HTTP to share documents at CERN, and later – quite a few other places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456E8-97F7-4411-A4E6-B649BED4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E65AA-573C-4B1D-AF95-445CB117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2351A-746A-4F55-B283-4448BF88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7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Request-Reply Protocol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‘I want to view this HTML document’ is essentially a </a:t>
            </a:r>
            <a:r>
              <a:rPr lang="en-US" i="1" dirty="0"/>
              <a:t>synchronous</a:t>
            </a:r>
            <a:r>
              <a:rPr lang="en-US" dirty="0"/>
              <a:t> task…</a:t>
            </a:r>
          </a:p>
          <a:p>
            <a:pPr lvl="1"/>
            <a:r>
              <a:rPr lang="en-US" dirty="0"/>
              <a:t>No point in reading a document that is not loaded yet…</a:t>
            </a:r>
          </a:p>
          <a:p>
            <a:endParaRPr lang="en-US" dirty="0"/>
          </a:p>
          <a:p>
            <a:r>
              <a:rPr lang="en-US" dirty="0"/>
              <a:t>HTTP adhere to the </a:t>
            </a:r>
            <a:r>
              <a:rPr lang="en-US" i="1" dirty="0"/>
              <a:t>request-reply protocol</a:t>
            </a:r>
          </a:p>
          <a:p>
            <a:pPr lvl="1"/>
            <a:r>
              <a:rPr lang="en-US" dirty="0"/>
              <a:t>My browser sends a request to a web server </a:t>
            </a:r>
            <a:r>
              <a:rPr lang="en-US" b="1" dirty="0"/>
              <a:t>and blocks until…</a:t>
            </a:r>
          </a:p>
          <a:p>
            <a:pPr lvl="1"/>
            <a:r>
              <a:rPr lang="en-US" dirty="0"/>
              <a:t>… the server has returned a document, after which…</a:t>
            </a:r>
          </a:p>
          <a:p>
            <a:pPr lvl="1"/>
            <a:r>
              <a:rPr lang="en-US" dirty="0"/>
              <a:t>My browser renders the text on my screen…</a:t>
            </a:r>
          </a:p>
          <a:p>
            <a:r>
              <a:rPr lang="en-US" dirty="0"/>
              <a:t>HTTP thus must define</a:t>
            </a:r>
          </a:p>
          <a:p>
            <a:pPr lvl="1"/>
            <a:r>
              <a:rPr lang="en-US" dirty="0"/>
              <a:t>Format of request. Format of reply.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72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“Marshalling” - Message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Request line</a:t>
            </a:r>
          </a:p>
          <a:p>
            <a:pPr lvl="1"/>
            <a:r>
              <a:rPr lang="en-US" noProof="0" dirty="0"/>
              <a:t>Verb	resource	HTTP version</a:t>
            </a:r>
          </a:p>
          <a:p>
            <a:pPr lvl="1"/>
            <a:r>
              <a:rPr lang="en-US" noProof="0" dirty="0"/>
              <a:t>Header key-values</a:t>
            </a:r>
          </a:p>
          <a:p>
            <a:pPr lvl="1"/>
            <a:r>
              <a:rPr lang="en-US" i="1" noProof="0" dirty="0"/>
              <a:t>Empty line</a:t>
            </a:r>
          </a:p>
          <a:p>
            <a:pPr lvl="1"/>
            <a:r>
              <a:rPr lang="en-US" dirty="0"/>
              <a:t>(contents)</a:t>
            </a:r>
            <a:endParaRPr lang="en-US" noProof="0" dirty="0"/>
          </a:p>
          <a:p>
            <a:r>
              <a:rPr lang="en-US" noProof="0" dirty="0"/>
              <a:t>Reply line</a:t>
            </a:r>
          </a:p>
          <a:p>
            <a:pPr lvl="1"/>
            <a:r>
              <a:rPr lang="en-US" noProof="0" dirty="0"/>
              <a:t>Status line</a:t>
            </a:r>
          </a:p>
          <a:p>
            <a:pPr lvl="2"/>
            <a:r>
              <a:rPr lang="en-US" noProof="0" dirty="0"/>
              <a:t>HTTP codes</a:t>
            </a:r>
          </a:p>
          <a:p>
            <a:pPr lvl="1"/>
            <a:r>
              <a:rPr lang="en-US" noProof="0" dirty="0"/>
              <a:t>Header fields</a:t>
            </a:r>
          </a:p>
          <a:p>
            <a:pPr lvl="1"/>
            <a:r>
              <a:rPr lang="en-US" i="1" dirty="0"/>
              <a:t>Empty line</a:t>
            </a:r>
            <a:endParaRPr lang="en-US" i="1" noProof="0" dirty="0"/>
          </a:p>
          <a:p>
            <a:pPr lvl="1"/>
            <a:r>
              <a:rPr lang="en-US" noProof="0" dirty="0"/>
              <a:t>Message body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1866900"/>
            <a:ext cx="4238625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3191195"/>
            <a:ext cx="5219700" cy="20380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172200" y="876300"/>
            <a:ext cx="24384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Text</a:t>
            </a:r>
            <a:r>
              <a:rPr lang="da-DK" dirty="0"/>
              <a:t> format 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12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BBEE4-8D51-4304-8567-84A22916C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Write your Own Web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469FF-AC9E-4CDA-98A6-6D46F7BCF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Exercise in class:</a:t>
            </a:r>
          </a:p>
          <a:p>
            <a:pPr lvl="1"/>
            <a:r>
              <a:rPr lang="da-DK" dirty="0"/>
              <a:t>Write a web </a:t>
            </a:r>
            <a:r>
              <a:rPr lang="da-DK" dirty="0" err="1"/>
              <a:t>client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B0DE8-390C-4F3F-85F5-CACB088C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456DD-72C0-4DE9-9E6D-28E380B9C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7D78B-951B-4CEF-9598-AD5D7CB76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AB845C-44B4-4E9E-B840-E7EFF46F35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102518"/>
            <a:ext cx="3733800" cy="4115509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809A1198-0DF0-49A3-A0E0-80097D63E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2628900"/>
            <a:ext cx="4238625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1DECB8A-CEAF-021C-D731-BDF43C193812}"/>
              </a:ext>
            </a:extLst>
          </p:cNvPr>
          <p:cNvSpPr/>
          <p:nvPr/>
        </p:nvSpPr>
        <p:spPr>
          <a:xfrm>
            <a:off x="457200" y="1790700"/>
            <a:ext cx="3733800" cy="45720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“java </a:t>
            </a:r>
            <a:r>
              <a:rPr lang="en-US" dirty="0" err="1"/>
              <a:t>webclient</a:t>
            </a:r>
            <a:r>
              <a:rPr lang="en-US" dirty="0"/>
              <a:t> www.baerbak.com”</a:t>
            </a:r>
          </a:p>
        </p:txBody>
      </p:sp>
    </p:spTree>
    <p:extLst>
      <p:ext uri="{BB962C8B-B14F-4D97-AF65-F5344CB8AC3E}">
        <p14:creationId xmlns:p14="http://schemas.microsoft.com/office/powerpoint/2010/main" val="2056523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most well-known clients are </a:t>
            </a:r>
            <a:r>
              <a:rPr lang="en-US" i="1" dirty="0"/>
              <a:t>browsers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Developers often use </a:t>
            </a:r>
            <a:r>
              <a:rPr lang="en-US" i="1" dirty="0" err="1"/>
              <a:t>commandline</a:t>
            </a:r>
            <a:r>
              <a:rPr lang="en-US" dirty="0"/>
              <a:t> browsers instead</a:t>
            </a:r>
          </a:p>
          <a:p>
            <a:pPr lvl="1"/>
            <a:r>
              <a:rPr lang="en-US" dirty="0"/>
              <a:t>curl (= see-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httpie</a:t>
            </a:r>
            <a:endParaRPr lang="en-US" dirty="0"/>
          </a:p>
          <a:p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393825"/>
            <a:ext cx="3505200" cy="1376536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1905000" y="3390900"/>
            <a:ext cx="1828800" cy="3810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2350" y="3221477"/>
            <a:ext cx="3645250" cy="238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4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Ala…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Testing the quote service for my ‘</a:t>
            </a:r>
            <a:r>
              <a:rPr lang="en-US" dirty="0" err="1"/>
              <a:t>MicroService</a:t>
            </a:r>
            <a:r>
              <a:rPr lang="en-US" dirty="0"/>
              <a:t>’ course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 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1478321"/>
            <a:ext cx="73533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3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URI / URL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HTTP is about </a:t>
            </a:r>
            <a:r>
              <a:rPr lang="en-US" i="1" noProof="0" dirty="0"/>
              <a:t>resources = named data/information</a:t>
            </a:r>
          </a:p>
          <a:p>
            <a:pPr lvl="1"/>
            <a:r>
              <a:rPr lang="en-US" noProof="0" dirty="0"/>
              <a:t>Naming the resources follows a strict format</a:t>
            </a:r>
          </a:p>
          <a:p>
            <a:r>
              <a:rPr lang="en-US" noProof="0" dirty="0"/>
              <a:t>URI: Uniform Resource Identifier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URL = URI in which resource location and means are defined</a:t>
            </a:r>
          </a:p>
          <a:p>
            <a:pPr lvl="1"/>
            <a:r>
              <a:rPr lang="en-US" b="1" noProof="0" dirty="0">
                <a:hlinkClick r:id="rId2"/>
              </a:rPr>
              <a:t>http</a:t>
            </a:r>
            <a:r>
              <a:rPr lang="en-US" noProof="0" dirty="0">
                <a:hlinkClick r:id="rId2"/>
              </a:rPr>
              <a:t>://www.baerbak.com/contact.html</a:t>
            </a:r>
            <a:endParaRPr lang="en-US" noProof="0" dirty="0"/>
          </a:p>
          <a:p>
            <a:pPr lvl="1"/>
            <a:r>
              <a:rPr lang="en-US" b="1" noProof="0" dirty="0"/>
              <a:t>http://localhost:4567/bin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71700"/>
            <a:ext cx="6710363" cy="33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52700"/>
            <a:ext cx="38195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DC0990-20C3-4AC5-A6CF-3FFFD5F60EB0}"/>
              </a:ext>
            </a:extLst>
          </p:cNvPr>
          <p:cNvSpPr/>
          <p:nvPr/>
        </p:nvSpPr>
        <p:spPr>
          <a:xfrm>
            <a:off x="5562600" y="4305300"/>
            <a:ext cx="32004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Exercise:</a:t>
            </a:r>
            <a:br>
              <a:rPr lang="da-DK" dirty="0"/>
            </a:br>
            <a:r>
              <a:rPr lang="da-DK" dirty="0"/>
              <a:t>Identify the parts of the URI</a:t>
            </a:r>
          </a:p>
        </p:txBody>
      </p:sp>
    </p:spTree>
    <p:extLst>
      <p:ext uri="{BB962C8B-B14F-4D97-AF65-F5344CB8AC3E}">
        <p14:creationId xmlns:p14="http://schemas.microsoft.com/office/powerpoint/2010/main" val="3261438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1044</Words>
  <Application>Microsoft Office PowerPoint</Application>
  <PresentationFormat>On-screen Show (16:10)</PresentationFormat>
  <Paragraphs>218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Software Engineering and Architecture</vt:lpstr>
      <vt:lpstr>WWW</vt:lpstr>
      <vt:lpstr>Just a Note</vt:lpstr>
      <vt:lpstr>Request-Reply Protocol</vt:lpstr>
      <vt:lpstr>“Marshalling” - Message Format</vt:lpstr>
      <vt:lpstr>Write your Own Web Client</vt:lpstr>
      <vt:lpstr>Clients</vt:lpstr>
      <vt:lpstr>Ala…</vt:lpstr>
      <vt:lpstr>URI / URL</vt:lpstr>
      <vt:lpstr>HTTP Verbs</vt:lpstr>
      <vt:lpstr>GET</vt:lpstr>
      <vt:lpstr>POST</vt:lpstr>
      <vt:lpstr>POST Example</vt:lpstr>
      <vt:lpstr>PUT, DELETE</vt:lpstr>
      <vt:lpstr>Failures in Distribution</vt:lpstr>
      <vt:lpstr>HTTP Status Codes</vt:lpstr>
      <vt:lpstr>I have reused these in Broker</vt:lpstr>
      <vt:lpstr>Fun Fact</vt:lpstr>
      <vt:lpstr>Media Types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134</cp:revision>
  <dcterms:created xsi:type="dcterms:W3CDTF">2006-08-16T00:00:00Z</dcterms:created>
  <dcterms:modified xsi:type="dcterms:W3CDTF">2025-11-18T09:31:28Z</dcterms:modified>
</cp:coreProperties>
</file>